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handoutMasterIdLst>
    <p:handoutMasterId r:id="rId27"/>
  </p:handoutMasterIdLst>
  <p:sldIdLst>
    <p:sldId id="257" r:id="rId2"/>
    <p:sldId id="260" r:id="rId3"/>
    <p:sldId id="261" r:id="rId4"/>
    <p:sldId id="283" r:id="rId5"/>
    <p:sldId id="265" r:id="rId6"/>
    <p:sldId id="284" r:id="rId7"/>
    <p:sldId id="298" r:id="rId8"/>
    <p:sldId id="267" r:id="rId9"/>
    <p:sldId id="285" r:id="rId10"/>
    <p:sldId id="286" r:id="rId11"/>
    <p:sldId id="287" r:id="rId12"/>
    <p:sldId id="288" r:id="rId13"/>
    <p:sldId id="289" r:id="rId14"/>
    <p:sldId id="295" r:id="rId15"/>
    <p:sldId id="296" r:id="rId16"/>
    <p:sldId id="294" r:id="rId17"/>
    <p:sldId id="290" r:id="rId18"/>
    <p:sldId id="291" r:id="rId19"/>
    <p:sldId id="292" r:id="rId20"/>
    <p:sldId id="293" r:id="rId21"/>
    <p:sldId id="280" r:id="rId22"/>
    <p:sldId id="264" r:id="rId23"/>
    <p:sldId id="297" r:id="rId24"/>
    <p:sldId id="282" r:id="rId2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6791D-B8AE-42F8-8AF9-30B471EAEC9F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4D4C2618-239D-4877-81B1-0193F68DA7C2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前言</a:t>
          </a:r>
        </a:p>
      </dgm:t>
    </dgm:pt>
    <dgm:pt modelId="{A0FA69AA-0A13-43D4-A020-3713975B7EDA}" type="parTrans" cxnId="{D7CE820E-88AB-4E95-9286-FC81B02286DB}">
      <dgm:prSet/>
      <dgm:spPr/>
      <dgm:t>
        <a:bodyPr/>
        <a:lstStyle/>
        <a:p>
          <a:endParaRPr lang="zh-TW" altLang="en-US"/>
        </a:p>
      </dgm:t>
    </dgm:pt>
    <dgm:pt modelId="{C21631BF-795E-4BD6-A042-D5CEEE1730D1}" type="sibTrans" cxnId="{D7CE820E-88AB-4E95-9286-FC81B02286DB}">
      <dgm:prSet/>
      <dgm:spPr/>
      <dgm:t>
        <a:bodyPr/>
        <a:lstStyle/>
        <a:p>
          <a:endParaRPr lang="zh-TW" altLang="en-US"/>
        </a:p>
      </dgm:t>
    </dgm:pt>
    <dgm:pt modelId="{15253B4E-A813-41D2-9C2F-A6219EAB0EC1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專題說明</a:t>
          </a:r>
        </a:p>
      </dgm:t>
    </dgm:pt>
    <dgm:pt modelId="{22155870-18FF-4DB4-8E5F-694CCB8AE89A}" type="parTrans" cxnId="{F9CDCFF8-49FC-4AE6-8BB6-67DEC32CE84B}">
      <dgm:prSet/>
      <dgm:spPr/>
      <dgm:t>
        <a:bodyPr/>
        <a:lstStyle/>
        <a:p>
          <a:endParaRPr lang="zh-TW" altLang="en-US"/>
        </a:p>
      </dgm:t>
    </dgm:pt>
    <dgm:pt modelId="{446E975F-70AE-4924-9538-C8B8E051946F}" type="sibTrans" cxnId="{F9CDCFF8-49FC-4AE6-8BB6-67DEC32CE84B}">
      <dgm:prSet/>
      <dgm:spPr/>
      <dgm:t>
        <a:bodyPr/>
        <a:lstStyle/>
        <a:p>
          <a:endParaRPr lang="zh-TW" altLang="en-US"/>
        </a:p>
      </dgm:t>
    </dgm:pt>
    <dgm:pt modelId="{07FDD1E7-137E-49A3-A7B0-AC88A80F7AC5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執行結果</a:t>
          </a:r>
        </a:p>
      </dgm:t>
    </dgm:pt>
    <dgm:pt modelId="{8F2817AF-B972-4263-B9DB-9C17BA648588}" type="parTrans" cxnId="{09EA01AE-F99E-4447-93C5-3E7B268F9F64}">
      <dgm:prSet/>
      <dgm:spPr/>
      <dgm:t>
        <a:bodyPr/>
        <a:lstStyle/>
        <a:p>
          <a:endParaRPr lang="zh-TW" altLang="en-US"/>
        </a:p>
      </dgm:t>
    </dgm:pt>
    <dgm:pt modelId="{60915C0A-B966-4378-802C-A860D96E9447}" type="sibTrans" cxnId="{09EA01AE-F99E-4447-93C5-3E7B268F9F64}">
      <dgm:prSet/>
      <dgm:spPr/>
      <dgm:t>
        <a:bodyPr/>
        <a:lstStyle/>
        <a:p>
          <a:endParaRPr lang="zh-TW" altLang="en-US"/>
        </a:p>
      </dgm:t>
    </dgm:pt>
    <dgm:pt modelId="{3D7DA578-557A-4FCB-9311-35C9154C4BA6}" type="pres">
      <dgm:prSet presAssocID="{AC06791D-B8AE-42F8-8AF9-30B471EAEC9F}" presName="Name0" presStyleCnt="0">
        <dgm:presLayoutVars>
          <dgm:dir/>
          <dgm:resizeHandles val="exact"/>
        </dgm:presLayoutVars>
      </dgm:prSet>
      <dgm:spPr/>
    </dgm:pt>
    <dgm:pt modelId="{A82CF66C-9492-45E2-9BEC-19FA1CD87574}" type="pres">
      <dgm:prSet presAssocID="{4D4C2618-239D-4877-81B1-0193F68DA7C2}" presName="node" presStyleLbl="node1" presStyleIdx="0" presStyleCnt="3">
        <dgm:presLayoutVars>
          <dgm:bulletEnabled val="1"/>
        </dgm:presLayoutVars>
      </dgm:prSet>
      <dgm:spPr/>
    </dgm:pt>
    <dgm:pt modelId="{2D47D6FC-4B71-4F71-AD04-C96125A1E570}" type="pres">
      <dgm:prSet presAssocID="{C21631BF-795E-4BD6-A042-D5CEEE1730D1}" presName="sibTrans" presStyleLbl="sibTrans2D1" presStyleIdx="0" presStyleCnt="2"/>
      <dgm:spPr/>
    </dgm:pt>
    <dgm:pt modelId="{866E2757-D025-46D0-9A70-3B44C4AA1103}" type="pres">
      <dgm:prSet presAssocID="{C21631BF-795E-4BD6-A042-D5CEEE1730D1}" presName="connectorText" presStyleLbl="sibTrans2D1" presStyleIdx="0" presStyleCnt="2"/>
      <dgm:spPr/>
    </dgm:pt>
    <dgm:pt modelId="{A3531E13-7706-42AE-85CE-5D56289C4003}" type="pres">
      <dgm:prSet presAssocID="{15253B4E-A813-41D2-9C2F-A6219EAB0EC1}" presName="node" presStyleLbl="node1" presStyleIdx="1" presStyleCnt="3">
        <dgm:presLayoutVars>
          <dgm:bulletEnabled val="1"/>
        </dgm:presLayoutVars>
      </dgm:prSet>
      <dgm:spPr/>
    </dgm:pt>
    <dgm:pt modelId="{681B8F80-7016-401E-8CCB-C51CB22BA3E7}" type="pres">
      <dgm:prSet presAssocID="{446E975F-70AE-4924-9538-C8B8E051946F}" presName="sibTrans" presStyleLbl="sibTrans2D1" presStyleIdx="1" presStyleCnt="2"/>
      <dgm:spPr/>
    </dgm:pt>
    <dgm:pt modelId="{31A2D94C-1E75-4A6E-8B56-4D91A7FD2F77}" type="pres">
      <dgm:prSet presAssocID="{446E975F-70AE-4924-9538-C8B8E051946F}" presName="connectorText" presStyleLbl="sibTrans2D1" presStyleIdx="1" presStyleCnt="2"/>
      <dgm:spPr/>
    </dgm:pt>
    <dgm:pt modelId="{7045E162-3DC5-4842-AE4E-AEAFEA3C2C86}" type="pres">
      <dgm:prSet presAssocID="{07FDD1E7-137E-49A3-A7B0-AC88A80F7AC5}" presName="node" presStyleLbl="node1" presStyleIdx="2" presStyleCnt="3">
        <dgm:presLayoutVars>
          <dgm:bulletEnabled val="1"/>
        </dgm:presLayoutVars>
      </dgm:prSet>
      <dgm:spPr/>
    </dgm:pt>
  </dgm:ptLst>
  <dgm:cxnLst>
    <dgm:cxn modelId="{D7CE820E-88AB-4E95-9286-FC81B02286DB}" srcId="{AC06791D-B8AE-42F8-8AF9-30B471EAEC9F}" destId="{4D4C2618-239D-4877-81B1-0193F68DA7C2}" srcOrd="0" destOrd="0" parTransId="{A0FA69AA-0A13-43D4-A020-3713975B7EDA}" sibTransId="{C21631BF-795E-4BD6-A042-D5CEEE1730D1}"/>
    <dgm:cxn modelId="{DE827F61-52EF-439B-9EA6-CB6B7AA97B68}" type="presOf" srcId="{446E975F-70AE-4924-9538-C8B8E051946F}" destId="{31A2D94C-1E75-4A6E-8B56-4D91A7FD2F77}" srcOrd="1" destOrd="0" presId="urn:microsoft.com/office/officeart/2005/8/layout/process1"/>
    <dgm:cxn modelId="{5FCA9344-F696-41F7-9DE6-E4DCB1F910CF}" type="presOf" srcId="{4D4C2618-239D-4877-81B1-0193F68DA7C2}" destId="{A82CF66C-9492-45E2-9BEC-19FA1CD87574}" srcOrd="0" destOrd="0" presId="urn:microsoft.com/office/officeart/2005/8/layout/process1"/>
    <dgm:cxn modelId="{C8573768-0EE2-4FE1-A497-B7530ECCC146}" type="presOf" srcId="{15253B4E-A813-41D2-9C2F-A6219EAB0EC1}" destId="{A3531E13-7706-42AE-85CE-5D56289C4003}" srcOrd="0" destOrd="0" presId="urn:microsoft.com/office/officeart/2005/8/layout/process1"/>
    <dgm:cxn modelId="{3EF0D053-D52A-4DDC-A2FB-CDB302E9DCC5}" type="presOf" srcId="{C21631BF-795E-4BD6-A042-D5CEEE1730D1}" destId="{866E2757-D025-46D0-9A70-3B44C4AA1103}" srcOrd="1" destOrd="0" presId="urn:microsoft.com/office/officeart/2005/8/layout/process1"/>
    <dgm:cxn modelId="{F8F4718B-12B7-4F1E-BD8B-38E1A09DDF53}" type="presOf" srcId="{C21631BF-795E-4BD6-A042-D5CEEE1730D1}" destId="{2D47D6FC-4B71-4F71-AD04-C96125A1E570}" srcOrd="0" destOrd="0" presId="urn:microsoft.com/office/officeart/2005/8/layout/process1"/>
    <dgm:cxn modelId="{09EA01AE-F99E-4447-93C5-3E7B268F9F64}" srcId="{AC06791D-B8AE-42F8-8AF9-30B471EAEC9F}" destId="{07FDD1E7-137E-49A3-A7B0-AC88A80F7AC5}" srcOrd="2" destOrd="0" parTransId="{8F2817AF-B972-4263-B9DB-9C17BA648588}" sibTransId="{60915C0A-B966-4378-802C-A860D96E9447}"/>
    <dgm:cxn modelId="{F9B925AE-7EEB-4FA4-9990-F8A24141E045}" type="presOf" srcId="{07FDD1E7-137E-49A3-A7B0-AC88A80F7AC5}" destId="{7045E162-3DC5-4842-AE4E-AEAFEA3C2C86}" srcOrd="0" destOrd="0" presId="urn:microsoft.com/office/officeart/2005/8/layout/process1"/>
    <dgm:cxn modelId="{1D0F9BD6-4A2B-4433-B50E-DDD296208B50}" type="presOf" srcId="{446E975F-70AE-4924-9538-C8B8E051946F}" destId="{681B8F80-7016-401E-8CCB-C51CB22BA3E7}" srcOrd="0" destOrd="0" presId="urn:microsoft.com/office/officeart/2005/8/layout/process1"/>
    <dgm:cxn modelId="{2276F2D9-84E2-4452-9924-A6A3477ABB11}" type="presOf" srcId="{AC06791D-B8AE-42F8-8AF9-30B471EAEC9F}" destId="{3D7DA578-557A-4FCB-9311-35C9154C4BA6}" srcOrd="0" destOrd="0" presId="urn:microsoft.com/office/officeart/2005/8/layout/process1"/>
    <dgm:cxn modelId="{F9CDCFF8-49FC-4AE6-8BB6-67DEC32CE84B}" srcId="{AC06791D-B8AE-42F8-8AF9-30B471EAEC9F}" destId="{15253B4E-A813-41D2-9C2F-A6219EAB0EC1}" srcOrd="1" destOrd="0" parTransId="{22155870-18FF-4DB4-8E5F-694CCB8AE89A}" sibTransId="{446E975F-70AE-4924-9538-C8B8E051946F}"/>
    <dgm:cxn modelId="{F6121B36-69FD-4DD8-8F94-66E3CFBA913A}" type="presParOf" srcId="{3D7DA578-557A-4FCB-9311-35C9154C4BA6}" destId="{A82CF66C-9492-45E2-9BEC-19FA1CD87574}" srcOrd="0" destOrd="0" presId="urn:microsoft.com/office/officeart/2005/8/layout/process1"/>
    <dgm:cxn modelId="{B36AB5F0-3B3C-4890-AE42-A9D8C399919C}" type="presParOf" srcId="{3D7DA578-557A-4FCB-9311-35C9154C4BA6}" destId="{2D47D6FC-4B71-4F71-AD04-C96125A1E570}" srcOrd="1" destOrd="0" presId="urn:microsoft.com/office/officeart/2005/8/layout/process1"/>
    <dgm:cxn modelId="{243A8FA5-5A45-483B-A059-EB13E49548C2}" type="presParOf" srcId="{2D47D6FC-4B71-4F71-AD04-C96125A1E570}" destId="{866E2757-D025-46D0-9A70-3B44C4AA1103}" srcOrd="0" destOrd="0" presId="urn:microsoft.com/office/officeart/2005/8/layout/process1"/>
    <dgm:cxn modelId="{70DE4FEE-DE3C-4AD1-9C6F-18FEC0F4BB87}" type="presParOf" srcId="{3D7DA578-557A-4FCB-9311-35C9154C4BA6}" destId="{A3531E13-7706-42AE-85CE-5D56289C4003}" srcOrd="2" destOrd="0" presId="urn:microsoft.com/office/officeart/2005/8/layout/process1"/>
    <dgm:cxn modelId="{EAC52738-D7E4-45D8-A217-AB5049B15BFF}" type="presParOf" srcId="{3D7DA578-557A-4FCB-9311-35C9154C4BA6}" destId="{681B8F80-7016-401E-8CCB-C51CB22BA3E7}" srcOrd="3" destOrd="0" presId="urn:microsoft.com/office/officeart/2005/8/layout/process1"/>
    <dgm:cxn modelId="{6B67556E-B7FB-4CBE-A379-E5F1E5B82CC8}" type="presParOf" srcId="{681B8F80-7016-401E-8CCB-C51CB22BA3E7}" destId="{31A2D94C-1E75-4A6E-8B56-4D91A7FD2F77}" srcOrd="0" destOrd="0" presId="urn:microsoft.com/office/officeart/2005/8/layout/process1"/>
    <dgm:cxn modelId="{25A8101F-7F22-43B2-AFBF-2CF5C8A1E1A3}" type="presParOf" srcId="{3D7DA578-557A-4FCB-9311-35C9154C4BA6}" destId="{7045E162-3DC5-4842-AE4E-AEAFEA3C2C8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CF66C-9492-45E2-9BEC-19FA1CD87574}">
      <dsp:nvSpPr>
        <dsp:cNvPr id="0" name=""/>
        <dsp:cNvSpPr/>
      </dsp:nvSpPr>
      <dsp:spPr>
        <a:xfrm>
          <a:off x="8840" y="1132155"/>
          <a:ext cx="2642294" cy="1585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>
              <a:latin typeface="標楷體" panose="03000509000000000000" pitchFamily="65" charset="-120"/>
              <a:ea typeface="標楷體" panose="03000509000000000000" pitchFamily="65" charset="-120"/>
            </a:rPr>
            <a:t>前言</a:t>
          </a:r>
        </a:p>
      </dsp:txBody>
      <dsp:txXfrm>
        <a:off x="55274" y="1178589"/>
        <a:ext cx="2549426" cy="1492508"/>
      </dsp:txXfrm>
    </dsp:sp>
    <dsp:sp modelId="{2D47D6FC-4B71-4F71-AD04-C96125A1E570}">
      <dsp:nvSpPr>
        <dsp:cNvPr id="0" name=""/>
        <dsp:cNvSpPr/>
      </dsp:nvSpPr>
      <dsp:spPr>
        <a:xfrm>
          <a:off x="2915364" y="1597198"/>
          <a:ext cx="560166" cy="6552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915364" y="1728256"/>
        <a:ext cx="392116" cy="393173"/>
      </dsp:txXfrm>
    </dsp:sp>
    <dsp:sp modelId="{A3531E13-7706-42AE-85CE-5D56289C4003}">
      <dsp:nvSpPr>
        <dsp:cNvPr id="0" name=""/>
        <dsp:cNvSpPr/>
      </dsp:nvSpPr>
      <dsp:spPr>
        <a:xfrm>
          <a:off x="3708052" y="1132155"/>
          <a:ext cx="2642294" cy="1585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6439200"/>
                <a:satOff val="866"/>
                <a:lumOff val="981"/>
                <a:alphaOff val="0"/>
                <a:satMod val="100000"/>
                <a:lumMod val="100000"/>
              </a:schemeClr>
            </a:gs>
            <a:gs pos="50000">
              <a:schemeClr val="accent2">
                <a:hueOff val="-6439200"/>
                <a:satOff val="866"/>
                <a:lumOff val="981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6439200"/>
                <a:satOff val="866"/>
                <a:lumOff val="981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專題說明</a:t>
          </a:r>
        </a:p>
      </dsp:txBody>
      <dsp:txXfrm>
        <a:off x="3754486" y="1178589"/>
        <a:ext cx="2549426" cy="1492508"/>
      </dsp:txXfrm>
    </dsp:sp>
    <dsp:sp modelId="{681B8F80-7016-401E-8CCB-C51CB22BA3E7}">
      <dsp:nvSpPr>
        <dsp:cNvPr id="0" name=""/>
        <dsp:cNvSpPr/>
      </dsp:nvSpPr>
      <dsp:spPr>
        <a:xfrm>
          <a:off x="6614576" y="1597198"/>
          <a:ext cx="560166" cy="6552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2878401"/>
                <a:satOff val="1732"/>
                <a:lumOff val="1962"/>
                <a:alphaOff val="0"/>
                <a:satMod val="100000"/>
                <a:lumMod val="100000"/>
              </a:schemeClr>
            </a:gs>
            <a:gs pos="50000">
              <a:schemeClr val="accent2">
                <a:hueOff val="-12878401"/>
                <a:satOff val="1732"/>
                <a:lumOff val="196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12878401"/>
                <a:satOff val="1732"/>
                <a:lumOff val="196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6614576" y="1728256"/>
        <a:ext cx="392116" cy="393173"/>
      </dsp:txXfrm>
    </dsp:sp>
    <dsp:sp modelId="{7045E162-3DC5-4842-AE4E-AEAFEA3C2C86}">
      <dsp:nvSpPr>
        <dsp:cNvPr id="0" name=""/>
        <dsp:cNvSpPr/>
      </dsp:nvSpPr>
      <dsp:spPr>
        <a:xfrm>
          <a:off x="7407265" y="1132155"/>
          <a:ext cx="2642294" cy="1585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2878401"/>
                <a:satOff val="1732"/>
                <a:lumOff val="1962"/>
                <a:alphaOff val="0"/>
                <a:satMod val="100000"/>
                <a:lumMod val="100000"/>
              </a:schemeClr>
            </a:gs>
            <a:gs pos="50000">
              <a:schemeClr val="accent2">
                <a:hueOff val="-12878401"/>
                <a:satOff val="1732"/>
                <a:lumOff val="196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12878401"/>
                <a:satOff val="1732"/>
                <a:lumOff val="196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>
              <a:latin typeface="標楷體" panose="03000509000000000000" pitchFamily="65" charset="-120"/>
              <a:ea typeface="標楷體" panose="03000509000000000000" pitchFamily="65" charset="-120"/>
            </a:rPr>
            <a:t>執行結果</a:t>
          </a:r>
        </a:p>
      </dsp:txBody>
      <dsp:txXfrm>
        <a:off x="7453699" y="1178589"/>
        <a:ext cx="2549426" cy="1492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EF94EC-3360-4692-B099-5613CE6BE046}" type="datetime1">
              <a:rPr lang="zh-TW" altLang="en-US" smtClean="0"/>
              <a:t>2021/4/13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19B34F-5E08-4C8D-B0AA-03C1EED0FD1D}" type="datetime1">
              <a:rPr lang="zh-TW" altLang="en-US" smtClean="0"/>
              <a:t>2021/4/13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9B6EAA9-9FA0-4065-92F0-5C088DE7F608}" type="datetime1">
              <a:rPr lang="zh-TW" altLang="en-US" smtClean="0"/>
              <a:t>2021/4/13</a:t>
            </a:fld>
            <a:endParaRPr lang="en-US" dirty="0"/>
          </a:p>
        </p:txBody>
      </p:sp>
      <p:sp>
        <p:nvSpPr>
          <p:cNvPr id="21" name="頁尾預留位置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22" name="投影片編號預留位置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C5CB93-29F6-47E9-905F-1C8F18431E4F}" type="datetime1">
              <a:rPr lang="zh-TW" altLang="en-US" smtClean="0"/>
              <a:t>2021/4/13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A03415-7537-48DD-B5CE-37F8EE5A4F68}" type="datetime1">
              <a:rPr lang="zh-TW" altLang="en-US" smtClean="0"/>
              <a:t>2021/4/13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FC08EF1B-68D7-4CAF-B091-90AF326182C6}" type="datetime1">
              <a:rPr lang="zh-TW" altLang="en-US" smtClean="0"/>
              <a:t>2021/4/13</a:t>
            </a:fld>
            <a:endParaRPr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64AFC-21DF-4BEA-843E-65899A15D0C0}" type="datetime1">
              <a:rPr lang="zh-TW" altLang="en-US" smtClean="0"/>
              <a:t>2021/4/13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C1DFC-24E8-4DA2-9CD7-7C6178920D7F}" type="datetime1">
              <a:rPr lang="zh-TW" altLang="en-US" smtClean="0"/>
              <a:t>2021/4/13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39B03F-5D81-4F55-8467-C712B4094029}" type="datetime1">
              <a:rPr lang="zh-TW" altLang="en-US" smtClean="0"/>
              <a:t>2021/4/13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1D0C34-82CA-405E-BDED-65AA34300025}" type="datetime1">
              <a:rPr lang="zh-TW" altLang="en-US" smtClean="0"/>
              <a:t>2021/4/13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628DBE7B-E266-4430-8F0E-1E9B744587AA}" type="datetime1">
              <a:rPr lang="zh-TW" altLang="en-US" smtClean="0"/>
              <a:t>2021/4/13</a:t>
            </a:fld>
            <a:endParaRPr 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2644B6-1A59-4F6A-AD76-6C65F6284166}" type="datetime1">
              <a:rPr lang="zh-TW" altLang="en-US" smtClean="0"/>
              <a:t>2021/4/13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algn="l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DD04ED-D246-4F03-A92A-9A7CA557979E}" type="datetime1">
              <a:rPr lang="zh-TW" altLang="en-US" smtClean="0"/>
              <a:t>2021/4/13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youtu.be/zbqAD5H3i3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orm.mg/article/3247062?page=1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chinatimes.com/realtimenews/20201117003012-260405?chdt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sos.org.tw/web/page/suicidedata" TargetMode="External"/><Relationship Id="rId5" Type="http://schemas.openxmlformats.org/officeDocument/2006/relationships/hyperlink" Target="https://dep.mohw.gov.tw/dos/lp-1723-113-1-20.html" TargetMode="External"/><Relationship Id="rId4" Type="http://schemas.openxmlformats.org/officeDocument/2006/relationships/hyperlink" Target="https://dep.mohw.gov.tw/domhaoh/mp-107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611CE35-10B7-489C-9DCC-B86F21E8D468}"/>
              </a:ext>
            </a:extLst>
          </p:cNvPr>
          <p:cNvSpPr/>
          <p:nvPr/>
        </p:nvSpPr>
        <p:spPr>
          <a:xfrm>
            <a:off x="897290" y="1808532"/>
            <a:ext cx="5532605" cy="4897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矩形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270190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消失的世代</a:t>
            </a:r>
            <a:br>
              <a:rPr lang="en-US" altLang="zh-TW" sz="4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探討青少年自殺率飆升</a:t>
            </a:r>
            <a:endParaRPr lang="zh-tw" sz="3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FB4A08-63C8-474B-93EA-F6EEE28BF416}"/>
              </a:ext>
            </a:extLst>
          </p:cNvPr>
          <p:cNvSpPr/>
          <p:nvPr/>
        </p:nvSpPr>
        <p:spPr>
          <a:xfrm>
            <a:off x="1706048" y="4550861"/>
            <a:ext cx="4200837" cy="193222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資訊四丁 張詠軒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D0687369</a:t>
            </a:r>
          </a:p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資訊四丁 吳宜城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D0612739</a:t>
            </a:r>
          </a:p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資訊四丁 吳和倫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D0687462</a:t>
            </a:r>
          </a:p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自控三乙 李政修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D0749192</a:t>
            </a:r>
          </a:p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自控三乙 林瑜成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D0746836</a:t>
            </a:r>
            <a:endParaRPr lang="zh-TW" altLang="en-US" sz="2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069B18-0F29-4B71-A67A-69A9CA143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48" y="3541109"/>
            <a:ext cx="1182436" cy="100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自殺率比較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青少年為主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)106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FC2326-EAF3-4848-8D42-555AB272C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1" y="1715924"/>
            <a:ext cx="8738063" cy="44737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DF9056-D7A9-412F-957D-060D57F5C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634" y="1660361"/>
            <a:ext cx="8955115" cy="45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9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自殺率比較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青少年為主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)107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FC2326-EAF3-4848-8D42-555AB272C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1" y="1715924"/>
            <a:ext cx="8738063" cy="44737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DB8958-3DEF-481B-9F8A-8B38D8C8F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6" y="1657934"/>
            <a:ext cx="8851330" cy="45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自殺率比較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青少年為主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)108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FC2326-EAF3-4848-8D42-555AB272C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1" y="1715924"/>
            <a:ext cx="8738063" cy="44737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A8E8E7-9024-4BA0-87AC-D9A289690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89" y="1702942"/>
            <a:ext cx="8957613" cy="45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9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各年度自殺率比較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D09643-6927-4F65-B365-92904F84F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5"/>
          <a:stretch/>
        </p:blipFill>
        <p:spPr>
          <a:xfrm>
            <a:off x="2984279" y="1660074"/>
            <a:ext cx="6223440" cy="44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4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抗憂鬱藥使用數成長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F4B79FD-4FA4-4FEF-92C0-5731B7D5C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27" y="642594"/>
            <a:ext cx="7298597" cy="5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36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4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自殺年齡通報占比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778A7E3-AE7C-4482-B6E2-78D5DC6FF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923" y="749313"/>
            <a:ext cx="7303339" cy="54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4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校園自殺通報成長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4375C2-F9E4-4ABE-AE83-33D96FBA8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62" y="732777"/>
            <a:ext cx="7204938" cy="53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86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4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死亡原因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108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8AE64A-D3F1-441B-B144-CF7016811F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3" t="17625" r="24608" b="14214"/>
          <a:stretch/>
        </p:blipFill>
        <p:spPr>
          <a:xfrm>
            <a:off x="5004537" y="1038225"/>
            <a:ext cx="6358787" cy="46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4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自殺方式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女性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77A507F-DA8F-4FAF-8284-85AEA0E14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777" y="577985"/>
            <a:ext cx="5779448" cy="56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4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自殺方式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男性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100F5D-846F-4C28-82A9-4522C3E1C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65" y="642594"/>
            <a:ext cx="5722335" cy="55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9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33963501-08A6-4B68-977C-6075C5F4A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642774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C04269-DB9D-4B24-8511-B2C74A0934FD}"/>
              </a:ext>
            </a:extLst>
          </p:cNvPr>
          <p:cNvSpPr/>
          <p:nvPr/>
        </p:nvSpPr>
        <p:spPr>
          <a:xfrm>
            <a:off x="4772025" y="754684"/>
            <a:ext cx="2484769" cy="1236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400"/>
              </a:lnSpc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418581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4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自殺方式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總計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65F57A3-0E79-490A-89C3-76FC82B91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81" y="568947"/>
            <a:ext cx="5829747" cy="561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2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63" y="568942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TW" altLang="en-US" sz="3600" i="0" dirty="0">
                <a:solidFill>
                  <a:srgbClr val="000000"/>
                </a:solidFill>
                <a:effectLst/>
                <a:latin typeface="華康標楷體" panose="03000509000000000000" pitchFamily="65" charset="-120"/>
                <a:ea typeface="華康標楷體" panose="03000509000000000000" pitchFamily="65" charset="-120"/>
              </a:rPr>
              <a:t>影片網址</a:t>
            </a:r>
            <a:endParaRPr lang="en-US" altLang="zh-TW" sz="3600" i="0" dirty="0">
              <a:solidFill>
                <a:srgbClr val="000000"/>
              </a:solidFill>
              <a:effectLst/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https://youtu.be/zbqAD5H3i30</a:t>
            </a:r>
            <a:endParaRPr lang="en-US" altLang="zh-TW" sz="280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865FF1F-C7AB-4BE5-BB1A-C8202F729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03" y="1824682"/>
            <a:ext cx="6913169" cy="3849687"/>
          </a:xfrm>
        </p:spPr>
      </p:pic>
    </p:spTree>
    <p:extLst>
      <p:ext uri="{BB962C8B-B14F-4D97-AF65-F5344CB8AC3E}">
        <p14:creationId xmlns:p14="http://schemas.microsoft.com/office/powerpoint/2010/main" val="2905665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B125AD-52E9-4BC8-A4C5-6B92E0F3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專題心得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+mj-lt"/>
              </a:rPr>
              <a:t>	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利用上課所學得的程式碼相關知識，我們能夠更容易去一次處理大量資料，並且加以整理分析，從中獲取需要的關鍵。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近幾年抗憂鬱藥使用人數逐年提高，顯現出國人的身心狀況出問題，自殺通報中校園的數量提升，代表我們的學生需要幫助。青少年在各年齡的自殺率逆勢提升的問題，甚至自殺佔據該年齡死因的第二大來源，應該趁早行動，透過整個社會之間的協調去解決該問題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35798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B125AD-52E9-4BC8-A4C5-6B92E0F3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衛生福利部心理及口腔健康司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https://dep.mohw.gov.tw/domhaoh/mp-107.html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衛生福利部統計處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https://dep.mohw.gov.tw/dos/lp-1723-113-1-20.html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社團法人台灣自殺防治協會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https://www.tsos.org.tw/web/page/suicidedata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中時新聞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https://www.chinatimes.com/realtimenews/20201117003012-260405?chdtv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50000"/>
              </a:lnSpc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風傳媒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hlinkClick r:id="rId8"/>
              </a:rPr>
              <a:t>https://www.storm.mg/article/3247062?page=1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330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B125AD-52E9-4BC8-A4C5-6B92E0F3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1435418" y="1057275"/>
            <a:ext cx="9321164" cy="47434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zh-TW" sz="7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  <a:p>
            <a:pPr algn="ctr"/>
            <a:r>
              <a:rPr lang="zh-TW" altLang="en-US" sz="7200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待在原地</a:t>
            </a:r>
            <a:endParaRPr lang="en-US" altLang="zh-TW" sz="7200" dirty="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7200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讓我去擁抱你吧</a:t>
            </a:r>
            <a:endParaRPr lang="en-US" altLang="zh-TW" sz="7200" dirty="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290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B125AD-52E9-4BC8-A4C5-6B92E0F3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b="0" i="0" dirty="0">
                <a:solidFill>
                  <a:srgbClr val="454343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zh-TW" altLang="en-US" sz="24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最近新聞上頻傳年輕人跳樓自殺的事件，令我感觸深刻，教育改革了這麼多年，為什麼會發生這種事，一個個年輕生命的殞落，前途光明大好的人生才剛開始，能否自己也能盡一份心力。</a:t>
            </a:r>
            <a:endParaRPr lang="en-US" altLang="zh-TW" sz="2400" i="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依據世界衛生組織的統計，每年全球就有一百萬人死於自殺，約每</a:t>
            </a:r>
            <a:r>
              <a:rPr lang="en-US" altLang="zh-TW" sz="24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zh-TW" altLang="en-US" sz="24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秒就有一人自殺身亡，也是以青少年的自殺率為多。年輕人陷入無力、憂鬱的現象，防治工作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真的</a:t>
            </a:r>
            <a:r>
              <a:rPr lang="zh-TW" altLang="en-US" sz="24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是刻不容緩。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585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B125AD-52E9-4BC8-A4C5-6B92E0F3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專題說明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b="0" i="0" dirty="0">
                <a:solidFill>
                  <a:srgbClr val="454343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我們打算依據青少年自殺的問題去做探討與分析，從衛服部、財團法人、相關新聞報導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等，查詢相關的統計資料。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中發現幾個關鍵元素，不管是近幾年抗憂鬱藥使用人數，有逐年提高的現象，與自殺通報數量上升，再探討各年齡自殺率與原因，其中發現自殺近年來成為青少年死因的第二大主要原因，對比其他年齡層自殺率下降，反而卻有提升的趨勢。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152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B125AD-52E9-4BC8-A4C5-6B92E0F3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094E0B-A22D-47AC-80F2-E2C8291F7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724" y="410184"/>
            <a:ext cx="7088540" cy="59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7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B125AD-52E9-4BC8-A4C5-6B92E0F3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094E0B-A22D-47AC-80F2-E2C8291F7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724" y="410184"/>
            <a:ext cx="7088540" cy="59906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46BDAF-8596-4B5A-A251-4599C153D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724" y="405078"/>
            <a:ext cx="7088540" cy="59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8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pic>
        <p:nvPicPr>
          <p:cNvPr id="11" name="內容版面配置區 10" descr="一張含有 文字 的圖片&#10;&#10;自動產生的描述">
            <a:extLst>
              <a:ext uri="{FF2B5EF4-FFF2-40B4-BE49-F238E27FC236}">
                <a16:creationId xmlns:a16="http://schemas.microsoft.com/office/drawing/2014/main" id="{B42C943E-A168-480A-9F65-A796E01F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730" y="1024328"/>
            <a:ext cx="7088539" cy="4414447"/>
          </a:xfrm>
        </p:spPr>
      </p:pic>
    </p:spTree>
    <p:extLst>
      <p:ext uri="{BB962C8B-B14F-4D97-AF65-F5344CB8AC3E}">
        <p14:creationId xmlns:p14="http://schemas.microsoft.com/office/powerpoint/2010/main" val="277404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自殺率比較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青少年為主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)104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FC2326-EAF3-4848-8D42-555AB272C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1" y="1715924"/>
            <a:ext cx="8738063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5F8A5-A163-4640-8C37-806C627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C05FF8-63DB-4A80-9A7B-561A504B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87" y="2103438"/>
            <a:ext cx="7519225" cy="38496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D9042-1B63-48B7-B6B1-DE11065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98BEE1E-9AB2-46BF-B9C0-B8CEB67401AB}" type="datetime1">
              <a:rPr lang="zh-TW" altLang="en-US" smtClean="0"/>
              <a:t>2021/4/13</a:t>
            </a:fld>
            <a:endParaRPr lang="en-US"/>
          </a:p>
        </p:txBody>
      </p:sp>
      <p:pic>
        <p:nvPicPr>
          <p:cNvPr id="5" name="圖片 4" descr="包含布料、表格的圖片，紅色，滿版&#10;&#10;自動產生的描述">
            <a:extLst>
              <a:ext uri="{FF2B5EF4-FFF2-40B4-BE49-F238E27FC236}">
                <a16:creationId xmlns:a16="http://schemas.microsoft.com/office/drawing/2014/main" id="{C1F41A2E-38B6-4D9E-BE2E-0AA7C478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68996C-B71C-47E9-A6F7-A04F0BA5EA9F}"/>
              </a:ext>
            </a:extLst>
          </p:cNvPr>
          <p:cNvSpPr/>
          <p:nvPr/>
        </p:nvSpPr>
        <p:spPr>
          <a:xfrm>
            <a:off x="828675" y="568947"/>
            <a:ext cx="10534650" cy="5720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3200" b="1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執行結果</a:t>
            </a:r>
            <a:endParaRPr lang="en-US" altLang="zh-TW" sz="3200" b="1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自殺率比較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青少年為主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)105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FC2326-EAF3-4848-8D42-555AB272C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1" y="1715924"/>
            <a:ext cx="8738063" cy="44737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43D9EFD-371F-4DD9-9A6A-2942562F9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715924"/>
            <a:ext cx="8738063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703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62_TF56410444" id="{B2B0A542-E5AD-4E6E-9ECC-9FE299E190E5}" vid="{C9BD10B2-3CD8-4B1D-9502-2700E342524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{6EB47BCB-4A3B-420D-A6B8-C9831257A3A7}tf56410444_win32</Template>
  <TotalTime>400</TotalTime>
  <Words>611</Words>
  <Application>Microsoft Office PowerPoint</Application>
  <PresentationFormat>寬螢幕</PresentationFormat>
  <Paragraphs>82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Microsoft JhengHei UI</vt:lpstr>
      <vt:lpstr>華康標楷體</vt:lpstr>
      <vt:lpstr>微軟正黑體</vt:lpstr>
      <vt:lpstr>標楷體</vt:lpstr>
      <vt:lpstr>Avenir Next LT Pro</vt:lpstr>
      <vt:lpstr>Avenir Next LT Pro Light</vt:lpstr>
      <vt:lpstr>Calibri</vt:lpstr>
      <vt:lpstr>Garamond</vt:lpstr>
      <vt:lpstr>Times New Roman</vt:lpstr>
      <vt:lpstr>SavonVTI</vt:lpstr>
      <vt:lpstr>消失的世代 探討青少年自殺率飆升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消失的世代 探討青少年自殺率飆升</dc:title>
  <dc:creator>詠軒 張</dc:creator>
  <cp:lastModifiedBy>詠軒 張</cp:lastModifiedBy>
  <cp:revision>37</cp:revision>
  <dcterms:created xsi:type="dcterms:W3CDTF">2021-04-01T17:51:23Z</dcterms:created>
  <dcterms:modified xsi:type="dcterms:W3CDTF">2021-04-12T19:51:13Z</dcterms:modified>
</cp:coreProperties>
</file>